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30"/>
  </p:notesMasterIdLst>
  <p:handoutMasterIdLst>
    <p:handoutMasterId r:id="rId31"/>
  </p:handoutMasterIdLst>
  <p:sldIdLst>
    <p:sldId id="336" r:id="rId3"/>
    <p:sldId id="392" r:id="rId4"/>
    <p:sldId id="396" r:id="rId5"/>
    <p:sldId id="429" r:id="rId6"/>
    <p:sldId id="430" r:id="rId7"/>
    <p:sldId id="437" r:id="rId8"/>
    <p:sldId id="428" r:id="rId9"/>
    <p:sldId id="441" r:id="rId10"/>
    <p:sldId id="442" r:id="rId11"/>
    <p:sldId id="443" r:id="rId12"/>
    <p:sldId id="444" r:id="rId13"/>
    <p:sldId id="440" r:id="rId14"/>
    <p:sldId id="451" r:id="rId15"/>
    <p:sldId id="452" r:id="rId16"/>
    <p:sldId id="455" r:id="rId17"/>
    <p:sldId id="458" r:id="rId18"/>
    <p:sldId id="457" r:id="rId19"/>
    <p:sldId id="454" r:id="rId20"/>
    <p:sldId id="459" r:id="rId21"/>
    <p:sldId id="460" r:id="rId22"/>
    <p:sldId id="335" r:id="rId23"/>
    <p:sldId id="332" r:id="rId24"/>
    <p:sldId id="432" r:id="rId25"/>
    <p:sldId id="433" r:id="rId26"/>
    <p:sldId id="434" r:id="rId27"/>
    <p:sldId id="435" r:id="rId28"/>
    <p:sldId id="436" r:id="rId2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i Zh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00F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1"/>
    <p:restoredTop sz="88081"/>
  </p:normalViewPr>
  <p:slideViewPr>
    <p:cSldViewPr>
      <p:cViewPr>
        <p:scale>
          <a:sx n="102" d="100"/>
          <a:sy n="102" d="100"/>
        </p:scale>
        <p:origin x="1520" y="5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1" d="100"/>
          <a:sy n="121" d="100"/>
        </p:scale>
        <p:origin x="28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commentAuthors" Target="commentAuthor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AECD65-4724-1C43-8AB7-0322D65F0E4D}" type="doc">
      <dgm:prSet loTypeId="urn:microsoft.com/office/officeart/2005/8/layout/cycle7" loCatId="" qsTypeId="urn:microsoft.com/office/officeart/2005/8/quickstyle/simple4" qsCatId="simple" csTypeId="urn:microsoft.com/office/officeart/2005/8/colors/colorful2" csCatId="colorful" phldr="1"/>
      <dgm:spPr/>
    </dgm:pt>
    <dgm:pt modelId="{4519E3E3-B6EF-FC46-AAF3-FA40342EFC59}">
      <dgm:prSet phldrT="[Text]" custT="1"/>
      <dgm:spPr/>
      <dgm:t>
        <a:bodyPr/>
        <a:lstStyle/>
        <a:p>
          <a:r>
            <a:rPr lang="en-US" sz="1800" dirty="0" smtClean="0"/>
            <a:t>Sketch</a:t>
          </a:r>
          <a:endParaRPr lang="en-US" sz="1800" dirty="0"/>
        </a:p>
      </dgm:t>
    </dgm:pt>
    <dgm:pt modelId="{85B1A321-03DC-9F40-A458-8F62F686912F}" type="parTrans" cxnId="{D6DB403F-58DB-D742-BD04-07D2673E4601}">
      <dgm:prSet/>
      <dgm:spPr/>
      <dgm:t>
        <a:bodyPr/>
        <a:lstStyle/>
        <a:p>
          <a:endParaRPr lang="en-US" sz="1000"/>
        </a:p>
      </dgm:t>
    </dgm:pt>
    <dgm:pt modelId="{C8C52FEB-2675-1E4F-AADA-494A6095A019}" type="sibTrans" cxnId="{D6DB403F-58DB-D742-BD04-07D2673E4601}">
      <dgm:prSet custT="1"/>
      <dgm:spPr/>
      <dgm:t>
        <a:bodyPr/>
        <a:lstStyle/>
        <a:p>
          <a:endParaRPr lang="en-US" sz="1000"/>
        </a:p>
      </dgm:t>
    </dgm:pt>
    <dgm:pt modelId="{B10EFB3D-6089-274F-8757-3EB742FD51BE}">
      <dgm:prSet phldrT="[Text]" custT="1"/>
      <dgm:spPr/>
      <dgm:t>
        <a:bodyPr/>
        <a:lstStyle/>
        <a:p>
          <a:r>
            <a:rPr lang="en-US" sz="1800" dirty="0" smtClean="0"/>
            <a:t>CAD/3D</a:t>
          </a:r>
          <a:endParaRPr lang="en-US" sz="1800" dirty="0"/>
        </a:p>
      </dgm:t>
    </dgm:pt>
    <dgm:pt modelId="{408E86E8-04EC-FC43-83CC-8E5282890449}" type="parTrans" cxnId="{1B7D2728-5CB3-C943-AD35-88652A3813DB}">
      <dgm:prSet/>
      <dgm:spPr/>
      <dgm:t>
        <a:bodyPr/>
        <a:lstStyle/>
        <a:p>
          <a:endParaRPr lang="en-US" sz="1000"/>
        </a:p>
      </dgm:t>
    </dgm:pt>
    <dgm:pt modelId="{CCFF24B0-0CF7-0C41-9398-602EF898F7A3}" type="sibTrans" cxnId="{1B7D2728-5CB3-C943-AD35-88652A3813DB}">
      <dgm:prSet custT="1"/>
      <dgm:spPr/>
      <dgm:t>
        <a:bodyPr/>
        <a:lstStyle/>
        <a:p>
          <a:endParaRPr lang="en-US" sz="1000"/>
        </a:p>
      </dgm:t>
    </dgm:pt>
    <dgm:pt modelId="{4BA8B620-B518-5343-8FD6-3858087C1424}">
      <dgm:prSet phldrT="[Text]" custT="1"/>
      <dgm:spPr/>
      <dgm:t>
        <a:bodyPr/>
        <a:lstStyle/>
        <a:p>
          <a:r>
            <a:rPr lang="en-US" sz="1800" smtClean="0"/>
            <a:t>BIM</a:t>
          </a:r>
          <a:endParaRPr lang="en-US" sz="1800"/>
        </a:p>
      </dgm:t>
    </dgm:pt>
    <dgm:pt modelId="{6744AD69-24BC-7941-A270-4CA87933C92E}" type="parTrans" cxnId="{0F547C51-929C-4E47-BD6C-6C003A390C55}">
      <dgm:prSet/>
      <dgm:spPr/>
      <dgm:t>
        <a:bodyPr/>
        <a:lstStyle/>
        <a:p>
          <a:endParaRPr lang="en-US" sz="1000"/>
        </a:p>
      </dgm:t>
    </dgm:pt>
    <dgm:pt modelId="{18B570FC-E701-D54D-A2A7-7DF1E037C42A}" type="sibTrans" cxnId="{0F547C51-929C-4E47-BD6C-6C003A390C55}">
      <dgm:prSet custT="1"/>
      <dgm:spPr/>
      <dgm:t>
        <a:bodyPr/>
        <a:lstStyle/>
        <a:p>
          <a:endParaRPr lang="en-US" sz="1000"/>
        </a:p>
      </dgm:t>
    </dgm:pt>
    <dgm:pt modelId="{124C4C43-67EA-504C-AAB4-C8F415A4F2C3}" type="pres">
      <dgm:prSet presAssocID="{D1AECD65-4724-1C43-8AB7-0322D65F0E4D}" presName="Name0" presStyleCnt="0">
        <dgm:presLayoutVars>
          <dgm:dir/>
          <dgm:resizeHandles val="exact"/>
        </dgm:presLayoutVars>
      </dgm:prSet>
      <dgm:spPr/>
    </dgm:pt>
    <dgm:pt modelId="{AEA7FC3E-E443-4441-9A20-0CACD4BC9053}" type="pres">
      <dgm:prSet presAssocID="{4519E3E3-B6EF-FC46-AAF3-FA40342EFC59}" presName="node" presStyleLbl="node1" presStyleIdx="0" presStyleCnt="3" custRadScaleRad="126929" custRadScaleInc="6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5E073E-5388-4E4A-BC7E-9FB27739D309}" type="pres">
      <dgm:prSet presAssocID="{C8C52FEB-2675-1E4F-AADA-494A6095A019}" presName="sibTrans" presStyleLbl="sibTrans2D1" presStyleIdx="0" presStyleCnt="3"/>
      <dgm:spPr/>
      <dgm:t>
        <a:bodyPr/>
        <a:lstStyle/>
        <a:p>
          <a:endParaRPr lang="en-US"/>
        </a:p>
      </dgm:t>
    </dgm:pt>
    <dgm:pt modelId="{F0AED2B9-753F-A740-B7F0-ABC7881C40EB}" type="pres">
      <dgm:prSet presAssocID="{C8C52FEB-2675-1E4F-AADA-494A6095A019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BCAF5D73-1A56-E146-A4E9-C33B73E70678}" type="pres">
      <dgm:prSet presAssocID="{B10EFB3D-6089-274F-8757-3EB742FD51B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6A9C72-0CC8-4040-873B-94676308E6B1}" type="pres">
      <dgm:prSet presAssocID="{CCFF24B0-0CF7-0C41-9398-602EF898F7A3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1018B14-B2E7-2946-8618-FE4C4AECF8C4}" type="pres">
      <dgm:prSet presAssocID="{CCFF24B0-0CF7-0C41-9398-602EF898F7A3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74F3A20D-0D37-3E4D-96AA-9FC9EFD27B35}" type="pres">
      <dgm:prSet presAssocID="{4BA8B620-B518-5343-8FD6-3858087C142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0C89D9-F94D-D549-8D33-DCFCAD72571E}" type="pres">
      <dgm:prSet presAssocID="{18B570FC-E701-D54D-A2A7-7DF1E037C42A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C829DB4-1E7F-7745-82D6-FE4317134AA2}" type="pres">
      <dgm:prSet presAssocID="{18B570FC-E701-D54D-A2A7-7DF1E037C42A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6DB403F-58DB-D742-BD04-07D2673E4601}" srcId="{D1AECD65-4724-1C43-8AB7-0322D65F0E4D}" destId="{4519E3E3-B6EF-FC46-AAF3-FA40342EFC59}" srcOrd="0" destOrd="0" parTransId="{85B1A321-03DC-9F40-A458-8F62F686912F}" sibTransId="{C8C52FEB-2675-1E4F-AADA-494A6095A019}"/>
    <dgm:cxn modelId="{E5365343-B3E1-6841-A6B6-4103667E7314}" type="presOf" srcId="{4519E3E3-B6EF-FC46-AAF3-FA40342EFC59}" destId="{AEA7FC3E-E443-4441-9A20-0CACD4BC9053}" srcOrd="0" destOrd="0" presId="urn:microsoft.com/office/officeart/2005/8/layout/cycle7"/>
    <dgm:cxn modelId="{E2ACC564-1410-9846-B1A4-B189CE0EBD41}" type="presOf" srcId="{C8C52FEB-2675-1E4F-AADA-494A6095A019}" destId="{875E073E-5388-4E4A-BC7E-9FB27739D309}" srcOrd="0" destOrd="0" presId="urn:microsoft.com/office/officeart/2005/8/layout/cycle7"/>
    <dgm:cxn modelId="{0F547C51-929C-4E47-BD6C-6C003A390C55}" srcId="{D1AECD65-4724-1C43-8AB7-0322D65F0E4D}" destId="{4BA8B620-B518-5343-8FD6-3858087C1424}" srcOrd="2" destOrd="0" parTransId="{6744AD69-24BC-7941-A270-4CA87933C92E}" sibTransId="{18B570FC-E701-D54D-A2A7-7DF1E037C42A}"/>
    <dgm:cxn modelId="{F67B454A-8EA8-1A4E-90F6-78C428FF314D}" type="presOf" srcId="{18B570FC-E701-D54D-A2A7-7DF1E037C42A}" destId="{1C829DB4-1E7F-7745-82D6-FE4317134AA2}" srcOrd="1" destOrd="0" presId="urn:microsoft.com/office/officeart/2005/8/layout/cycle7"/>
    <dgm:cxn modelId="{25D6E14B-8A53-BE42-885A-6EFA25EB952B}" type="presOf" srcId="{CCFF24B0-0CF7-0C41-9398-602EF898F7A3}" destId="{7B6A9C72-0CC8-4040-873B-94676308E6B1}" srcOrd="0" destOrd="0" presId="urn:microsoft.com/office/officeart/2005/8/layout/cycle7"/>
    <dgm:cxn modelId="{2FD87DA4-5024-F447-913D-3D6DE46B7FD6}" type="presOf" srcId="{B10EFB3D-6089-274F-8757-3EB742FD51BE}" destId="{BCAF5D73-1A56-E146-A4E9-C33B73E70678}" srcOrd="0" destOrd="0" presId="urn:microsoft.com/office/officeart/2005/8/layout/cycle7"/>
    <dgm:cxn modelId="{A2CA47D8-6F21-6E41-A1FD-0DB6A4498204}" type="presOf" srcId="{18B570FC-E701-D54D-A2A7-7DF1E037C42A}" destId="{860C89D9-F94D-D549-8D33-DCFCAD72571E}" srcOrd="0" destOrd="0" presId="urn:microsoft.com/office/officeart/2005/8/layout/cycle7"/>
    <dgm:cxn modelId="{B26D6026-21E6-874A-B602-3955612CE0DE}" type="presOf" srcId="{C8C52FEB-2675-1E4F-AADA-494A6095A019}" destId="{F0AED2B9-753F-A740-B7F0-ABC7881C40EB}" srcOrd="1" destOrd="0" presId="urn:microsoft.com/office/officeart/2005/8/layout/cycle7"/>
    <dgm:cxn modelId="{B6D654BF-589C-C044-B2E8-0A4C03CFD99D}" type="presOf" srcId="{D1AECD65-4724-1C43-8AB7-0322D65F0E4D}" destId="{124C4C43-67EA-504C-AAB4-C8F415A4F2C3}" srcOrd="0" destOrd="0" presId="urn:microsoft.com/office/officeart/2005/8/layout/cycle7"/>
    <dgm:cxn modelId="{1B7D2728-5CB3-C943-AD35-88652A3813DB}" srcId="{D1AECD65-4724-1C43-8AB7-0322D65F0E4D}" destId="{B10EFB3D-6089-274F-8757-3EB742FD51BE}" srcOrd="1" destOrd="0" parTransId="{408E86E8-04EC-FC43-83CC-8E5282890449}" sibTransId="{CCFF24B0-0CF7-0C41-9398-602EF898F7A3}"/>
    <dgm:cxn modelId="{F1C19D2F-15BC-B845-A3BF-0BFB93C055C7}" type="presOf" srcId="{CCFF24B0-0CF7-0C41-9398-602EF898F7A3}" destId="{51018B14-B2E7-2946-8618-FE4C4AECF8C4}" srcOrd="1" destOrd="0" presId="urn:microsoft.com/office/officeart/2005/8/layout/cycle7"/>
    <dgm:cxn modelId="{FD4B9AE0-4AEF-A348-9D8F-24B33465D2ED}" type="presOf" srcId="{4BA8B620-B518-5343-8FD6-3858087C1424}" destId="{74F3A20D-0D37-3E4D-96AA-9FC9EFD27B35}" srcOrd="0" destOrd="0" presId="urn:microsoft.com/office/officeart/2005/8/layout/cycle7"/>
    <dgm:cxn modelId="{2FDBBF17-3F2A-BC45-AF84-96B361621965}" type="presParOf" srcId="{124C4C43-67EA-504C-AAB4-C8F415A4F2C3}" destId="{AEA7FC3E-E443-4441-9A20-0CACD4BC9053}" srcOrd="0" destOrd="0" presId="urn:microsoft.com/office/officeart/2005/8/layout/cycle7"/>
    <dgm:cxn modelId="{2CE720FD-2CD0-BA40-BCA1-A2F3DCCFC153}" type="presParOf" srcId="{124C4C43-67EA-504C-AAB4-C8F415A4F2C3}" destId="{875E073E-5388-4E4A-BC7E-9FB27739D309}" srcOrd="1" destOrd="0" presId="urn:microsoft.com/office/officeart/2005/8/layout/cycle7"/>
    <dgm:cxn modelId="{071E78E6-F030-424C-9EAA-C79A4ADDCBB3}" type="presParOf" srcId="{875E073E-5388-4E4A-BC7E-9FB27739D309}" destId="{F0AED2B9-753F-A740-B7F0-ABC7881C40EB}" srcOrd="0" destOrd="0" presId="urn:microsoft.com/office/officeart/2005/8/layout/cycle7"/>
    <dgm:cxn modelId="{797CF250-7682-0A42-A94B-866DA1B668F3}" type="presParOf" srcId="{124C4C43-67EA-504C-AAB4-C8F415A4F2C3}" destId="{BCAF5D73-1A56-E146-A4E9-C33B73E70678}" srcOrd="2" destOrd="0" presId="urn:microsoft.com/office/officeart/2005/8/layout/cycle7"/>
    <dgm:cxn modelId="{5DD92FF3-4F60-FE4E-8079-AD17DA98E5F2}" type="presParOf" srcId="{124C4C43-67EA-504C-AAB4-C8F415A4F2C3}" destId="{7B6A9C72-0CC8-4040-873B-94676308E6B1}" srcOrd="3" destOrd="0" presId="urn:microsoft.com/office/officeart/2005/8/layout/cycle7"/>
    <dgm:cxn modelId="{7F0AC074-3B6C-1649-B9CD-19F028BD458A}" type="presParOf" srcId="{7B6A9C72-0CC8-4040-873B-94676308E6B1}" destId="{51018B14-B2E7-2946-8618-FE4C4AECF8C4}" srcOrd="0" destOrd="0" presId="urn:microsoft.com/office/officeart/2005/8/layout/cycle7"/>
    <dgm:cxn modelId="{A9CA2BC9-5474-C245-BB9C-2769608C40E3}" type="presParOf" srcId="{124C4C43-67EA-504C-AAB4-C8F415A4F2C3}" destId="{74F3A20D-0D37-3E4D-96AA-9FC9EFD27B35}" srcOrd="4" destOrd="0" presId="urn:microsoft.com/office/officeart/2005/8/layout/cycle7"/>
    <dgm:cxn modelId="{35D41EBC-3C14-044A-899D-AB5B0630B894}" type="presParOf" srcId="{124C4C43-67EA-504C-AAB4-C8F415A4F2C3}" destId="{860C89D9-F94D-D549-8D33-DCFCAD72571E}" srcOrd="5" destOrd="0" presId="urn:microsoft.com/office/officeart/2005/8/layout/cycle7"/>
    <dgm:cxn modelId="{5761F24A-A10B-994E-BE12-4D8AF3449612}" type="presParOf" srcId="{860C89D9-F94D-D549-8D33-DCFCAD72571E}" destId="{1C829DB4-1E7F-7745-82D6-FE4317134AA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A7FC3E-E443-4441-9A20-0CACD4BC9053}">
      <dsp:nvSpPr>
        <dsp:cNvPr id="0" name=""/>
        <dsp:cNvSpPr/>
      </dsp:nvSpPr>
      <dsp:spPr>
        <a:xfrm>
          <a:off x="896432" y="0"/>
          <a:ext cx="1034194" cy="5170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Sketch</a:t>
          </a:r>
          <a:endParaRPr lang="en-US" sz="1800" kern="1200" dirty="0"/>
        </a:p>
      </dsp:txBody>
      <dsp:txXfrm>
        <a:off x="911577" y="15145"/>
        <a:ext cx="1003904" cy="486807"/>
      </dsp:txXfrm>
    </dsp:sp>
    <dsp:sp modelId="{875E073E-5388-4E4A-BC7E-9FB27739D309}">
      <dsp:nvSpPr>
        <dsp:cNvPr id="0" name=""/>
        <dsp:cNvSpPr/>
      </dsp:nvSpPr>
      <dsp:spPr>
        <a:xfrm rot="3616229">
          <a:off x="1566627" y="907542"/>
          <a:ext cx="538405" cy="18098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620922" y="943739"/>
        <a:ext cx="429815" cy="108590"/>
      </dsp:txXfrm>
    </dsp:sp>
    <dsp:sp modelId="{BCAF5D73-1A56-E146-A4E9-C33B73E70678}">
      <dsp:nvSpPr>
        <dsp:cNvPr id="0" name=""/>
        <dsp:cNvSpPr/>
      </dsp:nvSpPr>
      <dsp:spPr>
        <a:xfrm>
          <a:off x="1741033" y="1478971"/>
          <a:ext cx="1034194" cy="5170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340760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60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60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CAD/3D</a:t>
          </a:r>
          <a:endParaRPr lang="en-US" sz="1800" kern="1200" dirty="0"/>
        </a:p>
      </dsp:txBody>
      <dsp:txXfrm>
        <a:off x="1756178" y="1494116"/>
        <a:ext cx="1003904" cy="486807"/>
      </dsp:txXfrm>
    </dsp:sp>
    <dsp:sp modelId="{7B6A9C72-0CC8-4040-873B-94676308E6B1}">
      <dsp:nvSpPr>
        <dsp:cNvPr id="0" name=""/>
        <dsp:cNvSpPr/>
      </dsp:nvSpPr>
      <dsp:spPr>
        <a:xfrm rot="10800000">
          <a:off x="1135326" y="1647027"/>
          <a:ext cx="538405" cy="18098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2340760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60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60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1189621" y="1683224"/>
        <a:ext cx="429815" cy="108590"/>
      </dsp:txXfrm>
    </dsp:sp>
    <dsp:sp modelId="{74F3A20D-0D37-3E4D-96AA-9FC9EFD27B35}">
      <dsp:nvSpPr>
        <dsp:cNvPr id="0" name=""/>
        <dsp:cNvSpPr/>
      </dsp:nvSpPr>
      <dsp:spPr>
        <a:xfrm>
          <a:off x="33831" y="1478971"/>
          <a:ext cx="1034194" cy="5170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681520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20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20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BIM</a:t>
          </a:r>
          <a:endParaRPr lang="en-US" sz="1800" kern="1200"/>
        </a:p>
      </dsp:txBody>
      <dsp:txXfrm>
        <a:off x="48976" y="1494116"/>
        <a:ext cx="1003904" cy="486807"/>
      </dsp:txXfrm>
    </dsp:sp>
    <dsp:sp modelId="{860C89D9-F94D-D549-8D33-DCFCAD72571E}">
      <dsp:nvSpPr>
        <dsp:cNvPr id="0" name=""/>
        <dsp:cNvSpPr/>
      </dsp:nvSpPr>
      <dsp:spPr>
        <a:xfrm rot="18015158">
          <a:off x="713026" y="907542"/>
          <a:ext cx="538405" cy="18098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681520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20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20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767321" y="943739"/>
        <a:ext cx="429815" cy="108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89069-FB9F-A341-94DD-D1EF57B90AF2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11D73-9824-E549-A78F-C579DC75F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26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6AA81-7CBA-4B42-96F4-0EF9C87CBBEC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DC160-237F-FD4A-8F81-7215B75F5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27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24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they </a:t>
            </a:r>
            <a:r>
              <a:rPr lang="en-US" dirty="0" err="1" smtClean="0"/>
              <a:t>typ</a:t>
            </a:r>
            <a:r>
              <a:rPr lang="en-US" dirty="0" smtClean="0"/>
              <a:t>- </a:t>
            </a:r>
            <a:r>
              <a:rPr lang="en-US" dirty="0" err="1" smtClean="0"/>
              <a:t>ically</a:t>
            </a:r>
            <a:r>
              <a:rPr lang="en-US" dirty="0" smtClean="0"/>
              <a:t> perform poorly under extreme appearance changes, e.g., between day and night [71] or seasons [46], or in weakly textured scenes [59].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7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Elements/procedures/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7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vertex</a:t>
            </a:r>
          </a:p>
          <a:p>
            <a:pPr lvl="1"/>
            <a:r>
              <a:rPr lang="en-US" dirty="0" err="1" smtClean="0"/>
              <a:t>Heatmap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23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2D case, work</a:t>
            </a:r>
            <a:r>
              <a:rPr lang="en-US" baseline="0" dirty="0" smtClean="0"/>
              <a:t> on 3D case</a:t>
            </a:r>
          </a:p>
          <a:p>
            <a:endParaRPr lang="en-US" baseline="0" dirty="0" smtClean="0"/>
          </a:p>
          <a:p>
            <a:r>
              <a:rPr lang="en-US" dirty="0" smtClean="0"/>
              <a:t>What for</a:t>
            </a:r>
          </a:p>
          <a:p>
            <a:pPr lvl="1"/>
            <a:r>
              <a:rPr lang="en-US" dirty="0" smtClean="0"/>
              <a:t>We present a method for generating images directly in a high-level domain (e.g. brush strokes), without the need for real pairwise data.</a:t>
            </a:r>
          </a:p>
          <a:p>
            <a:r>
              <a:rPr lang="en-US" dirty="0" smtClean="0"/>
              <a:t>What is trained</a:t>
            </a:r>
          </a:p>
          <a:p>
            <a:pPr lvl="1"/>
            <a:r>
              <a:rPr lang="en-US" dirty="0" smtClean="0"/>
              <a:t>canvas-drawer structure</a:t>
            </a:r>
          </a:p>
          <a:p>
            <a:pPr lvl="1"/>
            <a:r>
              <a:rPr lang="en-US" dirty="0" smtClean="0"/>
              <a:t>Image pair: hint image could be coarse compared to target image.</a:t>
            </a:r>
          </a:p>
          <a:p>
            <a:pPr lvl="1"/>
            <a:r>
              <a:rPr lang="en-US" dirty="0" smtClean="0"/>
              <a:t>loss: pixel different of output and targeted image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5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for</a:t>
            </a:r>
          </a:p>
          <a:p>
            <a:pPr lvl="1"/>
            <a:r>
              <a:rPr lang="en-US" dirty="0" smtClean="0"/>
              <a:t>Transform point cloud into shape programs</a:t>
            </a:r>
          </a:p>
          <a:p>
            <a:endParaRPr lang="en-US" dirty="0" smtClean="0"/>
          </a:p>
          <a:p>
            <a:r>
              <a:rPr lang="en-US" dirty="0" smtClean="0"/>
              <a:t>What is trained</a:t>
            </a:r>
          </a:p>
          <a:p>
            <a:pPr lvl="1"/>
            <a:r>
              <a:rPr lang="en-US" dirty="0" smtClean="0"/>
              <a:t>generator - executor structure</a:t>
            </a:r>
          </a:p>
          <a:p>
            <a:pPr lvl="1"/>
            <a:r>
              <a:rPr lang="en-US" dirty="0" smtClean="0"/>
              <a:t>double LSTM in generator</a:t>
            </a:r>
          </a:p>
          <a:p>
            <a:pPr lvl="1"/>
            <a:r>
              <a:rPr lang="en-US" dirty="0" smtClean="0"/>
              <a:t>Training (initializing) on synthetic data</a:t>
            </a:r>
          </a:p>
          <a:p>
            <a:pPr lvl="1"/>
            <a:r>
              <a:rPr lang="en-US" dirty="0" smtClean="0"/>
              <a:t>Self-supervised manner, using generator to generate programs. Then, we use executor to generate shapes. The generated shape can have loss (binary cross entropy) </a:t>
            </a:r>
            <a:r>
              <a:rPr lang="en-US" dirty="0" err="1" smtClean="0"/>
              <a:t>wrt</a:t>
            </a:r>
            <a:r>
              <a:rPr lang="en-US" dirty="0" smtClean="0"/>
              <a:t> the input.</a:t>
            </a:r>
          </a:p>
          <a:p>
            <a:pPr lvl="1"/>
            <a:r>
              <a:rPr lang="en-US" dirty="0" smtClean="0"/>
              <a:t>The action space is fixed. The model generate a policy on the selection of programs.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31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it is import</a:t>
            </a:r>
            <a:r>
              <a:rPr lang="en-US" baseline="0" dirty="0" smtClean="0"/>
              <a:t>ant for imagination?</a:t>
            </a:r>
          </a:p>
          <a:p>
            <a:r>
              <a:rPr lang="en-US" baseline="0" dirty="0" smtClean="0"/>
              <a:t>	we imagine how to draw the object</a:t>
            </a:r>
          </a:p>
          <a:p>
            <a:r>
              <a:rPr lang="en-US" baseline="0" dirty="0" smtClean="0"/>
              <a:t>	we understand high level idea of the shape</a:t>
            </a:r>
          </a:p>
          <a:p>
            <a:r>
              <a:rPr lang="en-US" baseline="0" dirty="0" smtClean="0"/>
              <a:t>	we also understand low level detail of the shape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DC160-237F-FD4A-8F81-7215B75F56E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0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4170256" y="4606534"/>
            <a:ext cx="803488" cy="197464"/>
            <a:chOff x="3275856" y="1242391"/>
            <a:chExt cx="1656184" cy="407020"/>
          </a:xfrm>
        </p:grpSpPr>
        <p:sp>
          <p:nvSpPr>
            <p:cNvPr id="3" name="Rounded Rectangle 2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4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-20744" y="3457300"/>
            <a:ext cx="9144000" cy="626618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-20744" y="4102949"/>
            <a:ext cx="9144000" cy="4606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952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952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90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1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987574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664247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-14704" y="1124444"/>
            <a:ext cx="9144000" cy="626618"/>
          </a:xfrm>
          <a:prstGeom prst="rect">
            <a:avLst/>
          </a:prstGeom>
        </p:spPr>
        <p:txBody>
          <a:bodyPr anchor="ctr"/>
          <a:lstStyle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-14704" y="2281046"/>
            <a:ext cx="9144000" cy="4606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9833" y="4227936"/>
            <a:ext cx="3086100" cy="274637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8175387" y="4659982"/>
            <a:ext cx="803488" cy="197464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0" y="3271678"/>
            <a:ext cx="9144000" cy="4606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47531" y="4594226"/>
            <a:ext cx="8229600" cy="35378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9382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0"/>
            <a:ext cx="8496944" cy="884466"/>
          </a:xfrm>
          <a:prstGeom prst="rect">
            <a:avLst/>
          </a:prstGeom>
        </p:spPr>
        <p:txBody>
          <a:bodyPr anchor="ctr"/>
          <a:lstStyle>
            <a:lvl1pPr algn="l" latinLnBrk="0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059584"/>
            <a:ext cx="8229600" cy="3534643"/>
          </a:xfrm>
          <a:prstGeom prst="rect">
            <a:avLst/>
          </a:prstGeom>
        </p:spPr>
        <p:txBody>
          <a:bodyPr/>
          <a:lstStyle>
            <a:lvl1pPr latinLnBrk="0">
              <a:defRPr sz="2000">
                <a:latin typeface="Arial" charset="0"/>
                <a:ea typeface="Arial" charset="0"/>
                <a:cs typeface="Arial" charset="0"/>
              </a:defRPr>
            </a:lvl1pPr>
            <a:lvl2pPr latinLnBrk="0">
              <a:defRPr sz="1800">
                <a:latin typeface="Arial" charset="0"/>
                <a:ea typeface="Arial" charset="0"/>
                <a:cs typeface="Arial" charset="0"/>
              </a:defRPr>
            </a:lvl2pPr>
            <a:lvl3pPr latinLnBrk="0">
              <a:defRPr sz="1600">
                <a:latin typeface="Arial" charset="0"/>
                <a:ea typeface="Arial" charset="0"/>
                <a:cs typeface="Arial" charset="0"/>
              </a:defRPr>
            </a:lvl3pPr>
            <a:lvl4pPr latinLnBrk="0">
              <a:defRPr sz="1400">
                <a:latin typeface="Arial" charset="0"/>
                <a:ea typeface="Arial" charset="0"/>
                <a:cs typeface="Arial" charset="0"/>
              </a:defRPr>
            </a:lvl4pPr>
            <a:lvl5pPr latinLnBrk="0">
              <a:defRPr sz="14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94213"/>
            <a:ext cx="914746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915566"/>
            <a:ext cx="9147464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57200" y="4666235"/>
            <a:ext cx="8229600" cy="35378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72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7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5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40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951" y="4767265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24" r:id="rId3"/>
    <p:sldLayoutId id="2147483673" r:id="rId4"/>
    <p:sldLayoutId id="2147483660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cholar.google.com/scholar_url?url=http://openaccess.thecvf.com/content_ECCV_2018/html/Xun_Huang_Multimodal_Unsupervised_Image-to-image_ECCV_2018_paper.html&amp;hl=en&amp;sa=T&amp;oi=gsb&amp;ct=res&amp;cd=0&amp;d=13317525907573308290&amp;ei=r0y_XJ7GI4GxygS0gIioAw&amp;scisig=AAGBfm0F0T-w8WHpKOr1ssI8p7FKkXolmA" TargetMode="External"/><Relationship Id="rId3" Type="http://schemas.openxmlformats.org/officeDocument/2006/relationships/hyperlink" Target="https://scholar.google.com/scholar_url?url=http://openaccess.thecvf.com/content_cvpr_2018/html/Acuna_Efficient_Interactive_Annotation_CVPR_2018_paper.html&amp;hl=en&amp;sa=T&amp;oi=gsb&amp;ct=res&amp;cd=0&amp;d=1212678061120840502&amp;ei=92zlXM6aCcuLyQTe1ar4Ag&amp;scisig=AAGBfm2xLfGDh0ReoCIZL0hDvDoPVjmYdQ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buildingparser.stanford.edu/dataset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jutakunavi.web.fc2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_url?url=http://openaccess.thecvf.com/content_iccv_2017/html/Liu_Raster-To-Vector_Revisiting_Floorplan_ICCV_2017_paper.html&amp;hl=en&amp;sa=T&amp;oi=gsb&amp;ct=res&amp;cd=0&amp;d=16999587745894205916&amp;ei=6Ub1XLLQNYyiywTb5aSAAg&amp;scisig=AAGBfm2Pe48V3gmyY0f1_Dz7gzuf6YIRVQ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cholar.google.com/scholar_url?url=http://openaccess.thecvf.com/content_cvpr_2018/html/Huang_Learning_to_Parse_CVPR_2018_paper.html&amp;hl=en&amp;sa=T&amp;oi=gsb&amp;ct=res&amp;cd=0&amp;d=11403942593493139051&amp;ei=vUb1XOr-C8O6yQTk15foBg&amp;scisig=AAGBfm3G_MOiqWhYHwCgnHJ6O0AMZMFNbA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_url?url=https://arxiv.org/abs/1809.08340&amp;hl=en&amp;sa=T&amp;oi=gsb&amp;ct=res&amp;cd=0&amp;d=4958493557225234324&amp;ei=6ZKYXMWGI9KwyQTOmLjIBw&amp;scisig=AAGBfm0zF4yjtoqHUbb0tv2AhkZbV4oaBQ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_url?url=https://arxiv.org/abs/1901.02875&amp;hl=en&amp;sa=T&amp;oi=gsb&amp;ct=res&amp;cd=0&amp;d=12000176727118199358&amp;ei=W5KYXNb1I4a8ygSe7J2ADA&amp;scisig=AAGBfm04n6ULA5tuboDZ7q6x6ckfD-2TMQ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cholar.google.com/scholar_url?url=https://arxiv.org/abs/1804.01118&amp;hl=en&amp;sa=T&amp;oi=gsb&amp;ct=res&amp;cd=0&amp;d=99646247067964900&amp;ei=bAKhXNKAN4uIygSXtaaoBA&amp;scisig=AAGBfm0bStpL8UF51nN4shPKERH5mpQQiA" TargetMode="Externa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cholar.google.com/scholar_url?url=https://arxiv.org/abs/1803.10122&amp;hl=en&amp;sa=T&amp;oi=gsb&amp;ct=res&amp;cd=0&amp;d=8020027393506054346&amp;ei=GJeYXK6lOYm_yQTJw4_QDw&amp;scisig=AAGBfm2aREFeea1kTbqXf-xF5MSpxl2u4w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_url?url=https://arxiv.org/abs/1901.02875&amp;hl=en&amp;sa=T&amp;oi=gsb&amp;ct=res&amp;cd=0&amp;d=12000176727118199358&amp;ei=W5KYXNb1I4a8ygSe7J2ADA&amp;scisig=AAGBfm04n6ULA5tuboDZ7q6x6ckfD-2TMQ" TargetMode="External"/><Relationship Id="rId4" Type="http://schemas.openxmlformats.org/officeDocument/2006/relationships/hyperlink" Target="https://scholar.google.com/scholar_url?url=https://arxiv.org/abs/1804.01118&amp;hl=en&amp;sa=T&amp;oi=gsb&amp;ct=res&amp;cd=0&amp;d=99646247067964900&amp;ei=S_2gXN2IKdneygS0m7iADA&amp;scisig=AAGBfm0bStpL8UF51nN4shPKERH5mpQQiA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cholar.google.com/scholar_url?url=https://arxiv.org/abs/1809.08340&amp;hl=en&amp;sa=T&amp;oi=gsb&amp;ct=res&amp;cd=0&amp;d=4958493557225234324&amp;ei=6ZKYXMWGI9KwyQTOmLjIBw&amp;scisig=AAGBfm0zF4yjtoqHUbb0tv2AhkZbV4oaBQ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2019 Autodesk summer Internship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Presenter: You-Yi Jau, M.S. in </a:t>
            </a:r>
            <a:r>
              <a:rPr lang="en-US" dirty="0" smtClean="0"/>
              <a:t>UCSD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7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previous works: encoder/ planner/ decoder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 actions</a:t>
            </a:r>
          </a:p>
          <a:p>
            <a:pPr lvl="1"/>
            <a:r>
              <a:rPr lang="en-US" dirty="0" smtClean="0"/>
              <a:t>Differentiable</a:t>
            </a:r>
          </a:p>
          <a:p>
            <a:pPr lvl="1"/>
            <a:r>
              <a:rPr lang="en-US" dirty="0" smtClean="0"/>
              <a:t>Mathematical renderer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Learning to Infer and Execute 3D Shape Programs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oogle Shape;134;p20"/>
          <p:cNvGrpSpPr/>
          <p:nvPr/>
        </p:nvGrpSpPr>
        <p:grpSpPr>
          <a:xfrm>
            <a:off x="457200" y="1550791"/>
            <a:ext cx="8229600" cy="478147"/>
            <a:chOff x="311700" y="1116853"/>
            <a:chExt cx="8229600" cy="478147"/>
          </a:xfrm>
        </p:grpSpPr>
        <p:sp>
          <p:nvSpPr>
            <p:cNvPr id="7" name="Google Shape;135;p20"/>
            <p:cNvSpPr/>
            <p:nvPr/>
          </p:nvSpPr>
          <p:spPr>
            <a:xfrm>
              <a:off x="311700" y="1129700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Input</a:t>
              </a:r>
              <a:endParaRPr sz="1400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36;p20"/>
            <p:cNvSpPr/>
            <p:nvPr/>
          </p:nvSpPr>
          <p:spPr>
            <a:xfrm>
              <a:off x="2081550" y="1129700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Encoder</a:t>
              </a:r>
              <a:endParaRPr sz="1400" kern="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37;p20"/>
            <p:cNvSpPr/>
            <p:nvPr/>
          </p:nvSpPr>
          <p:spPr>
            <a:xfrm>
              <a:off x="3851400" y="1116853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Planner</a:t>
              </a:r>
              <a:endParaRPr sz="1400" kern="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38;p20"/>
            <p:cNvSpPr/>
            <p:nvPr/>
          </p:nvSpPr>
          <p:spPr>
            <a:xfrm>
              <a:off x="5621250" y="1129700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Decoder</a:t>
              </a:r>
              <a:endParaRPr sz="1400" kern="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40;p20"/>
            <p:cNvSpPr/>
            <p:nvPr/>
          </p:nvSpPr>
          <p:spPr>
            <a:xfrm>
              <a:off x="7391100" y="1129700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Output</a:t>
              </a:r>
              <a:endParaRPr sz="1400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292;p29"/>
          <p:cNvSpPr/>
          <p:nvPr/>
        </p:nvSpPr>
        <p:spPr>
          <a:xfrm>
            <a:off x="5664889" y="1465199"/>
            <a:ext cx="13515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" name="Google Shape;142;p20"/>
          <p:cNvSpPr/>
          <p:nvPr/>
        </p:nvSpPr>
        <p:spPr>
          <a:xfrm>
            <a:off x="5652120" y="2282603"/>
            <a:ext cx="1510820" cy="51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Renderer</a:t>
            </a:r>
            <a:endParaRPr sz="1400" kern="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500" y="3012966"/>
            <a:ext cx="3407697" cy="108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previous works: encoder/ planner/ decoder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3D shapes</a:t>
            </a:r>
          </a:p>
          <a:p>
            <a:pPr lvl="1"/>
            <a:r>
              <a:rPr lang="en-US" dirty="0" smtClean="0"/>
              <a:t>Avoid voxels, point clouds</a:t>
            </a:r>
          </a:p>
          <a:p>
            <a:pPr lvl="1"/>
            <a:r>
              <a:rPr lang="en-US" dirty="0" smtClean="0"/>
              <a:t>Change to 2D Representation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Learning to Infer and Execute 3D Shape Programs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11</a:t>
            </a:fld>
            <a:endParaRPr lang="en-US"/>
          </a:p>
        </p:txBody>
      </p:sp>
      <p:grpSp>
        <p:nvGrpSpPr>
          <p:cNvPr id="6" name="Google Shape;134;p20"/>
          <p:cNvGrpSpPr/>
          <p:nvPr/>
        </p:nvGrpSpPr>
        <p:grpSpPr>
          <a:xfrm>
            <a:off x="457200" y="1550791"/>
            <a:ext cx="8229600" cy="478147"/>
            <a:chOff x="311700" y="1116853"/>
            <a:chExt cx="8229600" cy="478147"/>
          </a:xfrm>
        </p:grpSpPr>
        <p:sp>
          <p:nvSpPr>
            <p:cNvPr id="7" name="Google Shape;135;p20"/>
            <p:cNvSpPr/>
            <p:nvPr/>
          </p:nvSpPr>
          <p:spPr>
            <a:xfrm>
              <a:off x="311700" y="1129700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Input</a:t>
              </a:r>
              <a:endParaRPr sz="1400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36;p20"/>
            <p:cNvSpPr/>
            <p:nvPr/>
          </p:nvSpPr>
          <p:spPr>
            <a:xfrm>
              <a:off x="2081550" y="1129700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Encoder</a:t>
              </a:r>
              <a:endParaRPr sz="1400" kern="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37;p20"/>
            <p:cNvSpPr/>
            <p:nvPr/>
          </p:nvSpPr>
          <p:spPr>
            <a:xfrm>
              <a:off x="3851400" y="1116853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Planner</a:t>
              </a:r>
              <a:endParaRPr sz="1400" kern="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38;p20"/>
            <p:cNvSpPr/>
            <p:nvPr/>
          </p:nvSpPr>
          <p:spPr>
            <a:xfrm>
              <a:off x="5621250" y="1129700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Decoder</a:t>
              </a:r>
              <a:endParaRPr sz="1400" kern="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40;p20"/>
            <p:cNvSpPr/>
            <p:nvPr/>
          </p:nvSpPr>
          <p:spPr>
            <a:xfrm>
              <a:off x="7391100" y="1129700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Output</a:t>
              </a:r>
              <a:endParaRPr sz="1400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292;p29"/>
          <p:cNvSpPr/>
          <p:nvPr/>
        </p:nvSpPr>
        <p:spPr>
          <a:xfrm>
            <a:off x="7466437" y="1454070"/>
            <a:ext cx="13515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" name="Google Shape;142;p20"/>
          <p:cNvSpPr/>
          <p:nvPr/>
        </p:nvSpPr>
        <p:spPr>
          <a:xfrm>
            <a:off x="7453668" y="2271474"/>
            <a:ext cx="1510820" cy="51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CAD plots</a:t>
            </a:r>
            <a:endParaRPr sz="1400" kern="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899" y="3022654"/>
            <a:ext cx="1997641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0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output representation?</a:t>
            </a:r>
          </a:p>
          <a:p>
            <a:pPr lvl="1"/>
            <a:r>
              <a:rPr lang="en-US" dirty="0" smtClean="0"/>
              <a:t>segmentation patches?</a:t>
            </a:r>
          </a:p>
          <a:p>
            <a:pPr lvl="1"/>
            <a:r>
              <a:rPr lang="en-US" dirty="0" smtClean="0"/>
              <a:t>3D shapes?</a:t>
            </a:r>
          </a:p>
          <a:p>
            <a:r>
              <a:rPr lang="en-US" dirty="0" smtClean="0"/>
              <a:t>What is the loss?</a:t>
            </a:r>
          </a:p>
          <a:p>
            <a:pPr lvl="1"/>
            <a:r>
              <a:rPr lang="en-US" dirty="0" smtClean="0"/>
              <a:t>pixel-wise loss</a:t>
            </a:r>
          </a:p>
          <a:p>
            <a:pPr lvl="1"/>
            <a:r>
              <a:rPr lang="en-US" dirty="0" smtClean="0"/>
              <a:t>Discriminator</a:t>
            </a:r>
          </a:p>
          <a:p>
            <a:r>
              <a:rPr lang="en-US" dirty="0" smtClean="0"/>
              <a:t>How to model general shapes?</a:t>
            </a:r>
          </a:p>
          <a:p>
            <a:pPr lvl="1"/>
            <a:r>
              <a:rPr lang="en-US" dirty="0" smtClean="0"/>
              <a:t>Rectangle </a:t>
            </a:r>
            <a:r>
              <a:rPr lang="en-US" dirty="0" smtClean="0">
                <a:sym typeface="Wingdings"/>
              </a:rPr>
              <a:t> polygon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12</a:t>
            </a:fld>
            <a:endParaRPr lang="en-US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803418"/>
            <a:ext cx="1997641" cy="1152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34" y="1563638"/>
            <a:ext cx="1624818" cy="163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4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GAN</a:t>
            </a:r>
          </a:p>
          <a:p>
            <a:pPr lvl="1"/>
            <a:r>
              <a:rPr lang="en-US" dirty="0" smtClean="0"/>
              <a:t>Unpaired data: cycle GAN</a:t>
            </a:r>
          </a:p>
          <a:p>
            <a:pPr lvl="1"/>
            <a:r>
              <a:rPr lang="en-US" dirty="0" smtClean="0"/>
              <a:t>Shared latent representation: </a:t>
            </a:r>
            <a:r>
              <a:rPr lang="en-US" dirty="0">
                <a:hlinkClick r:id="rId2"/>
              </a:rPr>
              <a:t>Multimodal unsupervised image-to-image </a:t>
            </a:r>
            <a:r>
              <a:rPr lang="en-US" dirty="0" smtClean="0">
                <a:hlinkClick r:id="rId2"/>
              </a:rPr>
              <a:t>translation</a:t>
            </a:r>
            <a:r>
              <a:rPr lang="en-US" dirty="0" smtClean="0"/>
              <a:t> (MUNIT GAN)</a:t>
            </a:r>
          </a:p>
          <a:p>
            <a:r>
              <a:rPr lang="en-US" dirty="0" smtClean="0"/>
              <a:t>RL</a:t>
            </a:r>
          </a:p>
          <a:p>
            <a:pPr lvl="1"/>
            <a:r>
              <a:rPr lang="en-US" dirty="0" smtClean="0"/>
              <a:t>Latent space planning and imagination: World Model</a:t>
            </a:r>
          </a:p>
          <a:p>
            <a:pPr lvl="1"/>
            <a:r>
              <a:rPr lang="en-US" dirty="0" smtClean="0"/>
              <a:t>Reward-based training</a:t>
            </a:r>
          </a:p>
          <a:p>
            <a:pPr lvl="2"/>
            <a:r>
              <a:rPr lang="en-US" dirty="0"/>
              <a:t>Synthesizing Programs for Images using Reinforced Adversarial </a:t>
            </a:r>
            <a:r>
              <a:rPr lang="en-US" dirty="0" smtClean="0"/>
              <a:t>Learning</a:t>
            </a:r>
          </a:p>
          <a:p>
            <a:pPr lvl="2"/>
            <a:r>
              <a:rPr lang="en-US" dirty="0">
                <a:hlinkClick r:id="rId3"/>
              </a:rPr>
              <a:t>Efficient interactive annotation of segmentation datasets with polygon-rnn</a:t>
            </a:r>
            <a:r>
              <a:rPr lang="en-US" dirty="0" smtClean="0">
                <a:hlinkClick r:id="rId3"/>
              </a:rPr>
              <a:t>++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5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  <a:p>
            <a:pPr lvl="1"/>
            <a:r>
              <a:rPr lang="en-US" dirty="0" smtClean="0"/>
              <a:t>Semantic segmentation</a:t>
            </a:r>
          </a:p>
          <a:p>
            <a:pPr lvl="2"/>
            <a:r>
              <a:rPr lang="en-US" dirty="0" smtClean="0"/>
              <a:t>Polygon </a:t>
            </a:r>
            <a:r>
              <a:rPr lang="en-US" dirty="0"/>
              <a:t>RNN</a:t>
            </a:r>
          </a:p>
          <a:p>
            <a:pPr lvl="2"/>
            <a:r>
              <a:rPr lang="en-US" dirty="0" smtClean="0"/>
              <a:t>Curve-GCN</a:t>
            </a:r>
          </a:p>
          <a:p>
            <a:pPr lvl="1"/>
            <a:r>
              <a:rPr lang="en-US" dirty="0" smtClean="0"/>
              <a:t>Multi-view synthesis</a:t>
            </a:r>
          </a:p>
          <a:p>
            <a:pPr lvl="2"/>
            <a:r>
              <a:rPr lang="en-US" dirty="0" smtClean="0"/>
              <a:t>handle the 3D shapes</a:t>
            </a:r>
          </a:p>
          <a:p>
            <a:pPr lvl="1"/>
            <a:r>
              <a:rPr lang="en-US" dirty="0" smtClean="0"/>
              <a:t>Graph </a:t>
            </a:r>
          </a:p>
          <a:p>
            <a:pPr lvl="2"/>
            <a:r>
              <a:rPr lang="en-US" dirty="0" smtClean="0"/>
              <a:t>model the relationships between objects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0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2D-3D-S Large </a:t>
            </a:r>
            <a:r>
              <a:rPr lang="en-US" dirty="0">
                <a:hlinkClick r:id="rId2"/>
              </a:rPr>
              <a:t>Scale Parsing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851670"/>
            <a:ext cx="1836785" cy="2664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204" y="1851669"/>
            <a:ext cx="1925996" cy="2652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974" y="1851669"/>
            <a:ext cx="1539425" cy="262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hlinkClick r:id="rId2"/>
              </a:rPr>
              <a:t>注文住宅 間取り集 間取り作成 無料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2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Input: floorplan, output: parametrized floorplan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Baseline</a:t>
            </a:r>
          </a:p>
          <a:p>
            <a:pPr lvl="1"/>
            <a:r>
              <a:rPr lang="en-US" dirty="0" smtClean="0"/>
              <a:t>Loss: pixel-wise at output</a:t>
            </a:r>
          </a:p>
          <a:p>
            <a:pPr lvl="1"/>
            <a:r>
              <a:rPr lang="en-US" dirty="0" smtClean="0"/>
              <a:t>Unsupervised: no corresponding programs</a:t>
            </a:r>
          </a:p>
          <a:p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rectangle assumption</a:t>
            </a:r>
          </a:p>
          <a:p>
            <a:pPr lvl="1"/>
            <a:r>
              <a:rPr lang="en-US" dirty="0" smtClean="0"/>
              <a:t>Look similar, but different shapes</a:t>
            </a:r>
          </a:p>
          <a:p>
            <a:pPr lvl="2"/>
            <a:r>
              <a:rPr lang="en-US" dirty="0" smtClean="0"/>
              <a:t>too many shapes (add constraints)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918" y="2558159"/>
            <a:ext cx="2071882" cy="20806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664" y="1032150"/>
            <a:ext cx="2420136" cy="208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6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</a:p>
          <a:p>
            <a:pPr lvl="1"/>
            <a:r>
              <a:rPr lang="en-US" dirty="0" smtClean="0"/>
              <a:t>predict polygons</a:t>
            </a:r>
          </a:p>
          <a:p>
            <a:pPr lvl="1"/>
            <a:r>
              <a:rPr lang="en-US" dirty="0" smtClean="0"/>
              <a:t>One category: room, wall</a:t>
            </a:r>
          </a:p>
          <a:p>
            <a:pPr lvl="1"/>
            <a:r>
              <a:rPr lang="en-US" dirty="0" smtClean="0"/>
              <a:t>Encourage connectivity</a:t>
            </a:r>
          </a:p>
          <a:p>
            <a:pPr lvl="1"/>
            <a:r>
              <a:rPr lang="en-US" dirty="0" smtClean="0"/>
              <a:t>Recurrently predict vertices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18</a:t>
            </a:fld>
            <a:endParaRPr lang="en-US"/>
          </a:p>
        </p:txBody>
      </p:sp>
      <p:pic>
        <p:nvPicPr>
          <p:cNvPr id="1028" name="Picture 4" descr="age &#10;Feature map F &#10;CNN &#10;Encoder &#10;Boundary &#10;ediction &#10;initialization &#10;GCN &#10;Extrac tion &#10;GCN &#10;Fea twe &#10;Extra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57" y="2905506"/>
            <a:ext cx="6253485" cy="172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8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Details</a:t>
            </a:r>
          </a:p>
          <a:p>
            <a:pPr lvl="1"/>
            <a:r>
              <a:rPr lang="en-US" dirty="0" smtClean="0"/>
              <a:t>pipeline</a:t>
            </a:r>
          </a:p>
          <a:p>
            <a:pPr lvl="1"/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/>
              <a:t>Related </a:t>
            </a:r>
            <a:r>
              <a:rPr lang="en-US" dirty="0" smtClean="0"/>
              <a:t>work</a:t>
            </a:r>
          </a:p>
          <a:p>
            <a:r>
              <a:rPr lang="en-US" dirty="0"/>
              <a:t>Method </a:t>
            </a:r>
            <a:r>
              <a:rPr lang="en-US" dirty="0" smtClean="0"/>
              <a:t>overview</a:t>
            </a:r>
          </a:p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5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Input: floorplan, output: parametrized floorplan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Input: floor plan</a:t>
            </a:r>
          </a:p>
          <a:p>
            <a:r>
              <a:rPr lang="en-US" dirty="0" smtClean="0"/>
              <a:t>Output: walls/ doors (lines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Ref:</a:t>
            </a:r>
          </a:p>
          <a:p>
            <a:pPr lvl="1"/>
            <a:r>
              <a:rPr lang="en-US" dirty="0">
                <a:hlinkClick r:id="rId2"/>
              </a:rPr>
              <a:t>Learning to Parse Wireframes in Images of Man-Made Environments</a:t>
            </a:r>
            <a:endParaRPr lang="en-US" sz="1600" dirty="0"/>
          </a:p>
          <a:p>
            <a:pPr lvl="1"/>
            <a:r>
              <a:rPr lang="en-US" dirty="0"/>
              <a:t>K Huang, Y Wang, Z Zhou, T Ding, S Gao, Y Ma - Proceedings of the IEEE …, </a:t>
            </a:r>
            <a:r>
              <a:rPr lang="en-US" dirty="0" smtClean="0"/>
              <a:t>2018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Raster-to-vector: Revisiting floorplan transformation</a:t>
            </a:r>
            <a:endParaRPr lang="en-US" sz="1600" dirty="0"/>
          </a:p>
          <a:p>
            <a:pPr lvl="1"/>
            <a:r>
              <a:rPr lang="en-US" dirty="0"/>
              <a:t>C Liu, J Wu, P </a:t>
            </a:r>
            <a:r>
              <a:rPr lang="en-US" dirty="0" err="1"/>
              <a:t>Kohli</a:t>
            </a:r>
            <a:r>
              <a:rPr lang="en-US" dirty="0"/>
              <a:t>, Y Furukawa - Proceedings of the IEEE International Conference …, 2017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956474"/>
            <a:ext cx="1498943" cy="1178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247" y="960810"/>
            <a:ext cx="1494006" cy="11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8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2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Unsupervised Image to Sequence Translation with Canvas-Drawer </a:t>
            </a:r>
            <a:r>
              <a:rPr lang="en-US" sz="2400" dirty="0" smtClean="0"/>
              <a:t>Networks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Unsupervised manner</a:t>
            </a:r>
          </a:p>
          <a:p>
            <a:r>
              <a:rPr lang="en-US" dirty="0" smtClean="0"/>
              <a:t>Canvas-Drawer Networks</a:t>
            </a:r>
          </a:p>
          <a:p>
            <a:r>
              <a:rPr lang="en-US" dirty="0" smtClean="0"/>
              <a:t>Canvas: CNN layers</a:t>
            </a:r>
          </a:p>
          <a:p>
            <a:r>
              <a:rPr lang="en-US" dirty="0" smtClean="0"/>
              <a:t>Drawer: RNN structure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>
                <a:hlinkClick r:id="rId3"/>
              </a:rPr>
              <a:t>Unsupervised Image to Sequence Translation with Canvas-Drawer Networks</a:t>
            </a:r>
            <a:endParaRPr lang="en-US" dirty="0"/>
          </a:p>
          <a:p>
            <a:r>
              <a:rPr lang="en-US" dirty="0"/>
              <a:t>K </a:t>
            </a:r>
            <a:r>
              <a:rPr lang="en-US" dirty="0" err="1"/>
              <a:t>Frans</a:t>
            </a:r>
            <a:r>
              <a:rPr lang="en-US" dirty="0"/>
              <a:t>, CY Cheng - </a:t>
            </a:r>
            <a:r>
              <a:rPr lang="en-US" dirty="0" err="1"/>
              <a:t>arXiv</a:t>
            </a:r>
            <a:r>
              <a:rPr lang="en-US" dirty="0"/>
              <a:t> preprint arXiv:1809.08340, </a:t>
            </a:r>
            <a:r>
              <a:rPr lang="en-US" dirty="0" smtClean="0"/>
              <a:t>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778" y="2467658"/>
            <a:ext cx="4439022" cy="21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7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Learning to Infer and Execute 3D Shape </a:t>
            </a:r>
            <a:r>
              <a:rPr lang="en-US" sz="2400" dirty="0" smtClean="0"/>
              <a:t>Programs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Transform point clouds </a:t>
            </a:r>
            <a:r>
              <a:rPr lang="en-US" dirty="0"/>
              <a:t>into shape programs</a:t>
            </a:r>
          </a:p>
          <a:p>
            <a:r>
              <a:rPr lang="en-US" dirty="0" smtClean="0"/>
              <a:t>generator - </a:t>
            </a:r>
            <a:r>
              <a:rPr lang="en-US" dirty="0"/>
              <a:t>executor </a:t>
            </a:r>
            <a:r>
              <a:rPr lang="en-US" dirty="0" smtClean="0"/>
              <a:t>structure</a:t>
            </a:r>
            <a:endParaRPr lang="en-US" dirty="0"/>
          </a:p>
          <a:p>
            <a:r>
              <a:rPr lang="en-US" dirty="0" smtClean="0"/>
              <a:t>generator: 3D conv + double LSTMs</a:t>
            </a:r>
          </a:p>
          <a:p>
            <a:r>
              <a:rPr lang="en-US" dirty="0" smtClean="0"/>
              <a:t>executor: LSTM + 3D </a:t>
            </a:r>
            <a:r>
              <a:rPr lang="en-US" dirty="0" err="1" smtClean="0"/>
              <a:t>deconv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>
                <a:hlinkClick r:id="rId3"/>
              </a:rPr>
              <a:t>Learning to Infer and Execute 3D Shape Programs</a:t>
            </a:r>
            <a:endParaRPr lang="en-US" dirty="0"/>
          </a:p>
          <a:p>
            <a:r>
              <a:rPr lang="en-US" dirty="0"/>
              <a:t>Y Tian, A Luo, X Sun, K Ellis, WT Freeman… - </a:t>
            </a:r>
            <a:r>
              <a:rPr lang="en-US" dirty="0" err="1"/>
              <a:t>arXiv</a:t>
            </a:r>
            <a:r>
              <a:rPr lang="en-US" dirty="0"/>
              <a:t> preprint </a:t>
            </a:r>
            <a:r>
              <a:rPr lang="en-US" dirty="0" err="1"/>
              <a:t>arXiv</a:t>
            </a:r>
            <a:r>
              <a:rPr lang="en-US" dirty="0"/>
              <a:t> …,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24</a:t>
            </a:fld>
            <a:endParaRPr lang="en-US"/>
          </a:p>
        </p:txBody>
      </p:sp>
      <p:pic>
        <p:nvPicPr>
          <p:cNvPr id="3076" name="Picture 4" descr="https://paper-attachments.dropbox.com/s_F492266DB54C4BF6EF4498336B662D4D3FC2C20F3F382380F7953293A6763C5C_1552692695120_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474" y="2826903"/>
            <a:ext cx="4487756" cy="174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48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Synthesizing programs for images using reinforced adversarial </a:t>
            </a:r>
            <a:r>
              <a:rPr lang="en-US" sz="2400" dirty="0" smtClean="0"/>
              <a:t>learning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GAN structure</a:t>
            </a:r>
          </a:p>
          <a:p>
            <a:r>
              <a:rPr lang="en-US" dirty="0" smtClean="0"/>
              <a:t>Actor, policy learner, discriminator learner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Synthesizing programs for images using reinforced adversarial learning</a:t>
            </a:r>
            <a:endParaRPr lang="en-US" dirty="0"/>
          </a:p>
          <a:p>
            <a:r>
              <a:rPr lang="en-US" dirty="0"/>
              <a:t>Y </a:t>
            </a:r>
            <a:r>
              <a:rPr lang="en-US" dirty="0" err="1"/>
              <a:t>Ganin</a:t>
            </a:r>
            <a:r>
              <a:rPr lang="en-US" dirty="0"/>
              <a:t>, T Kulkarni, I </a:t>
            </a:r>
            <a:r>
              <a:rPr lang="en-US" dirty="0" err="1"/>
              <a:t>Babuschkin</a:t>
            </a:r>
            <a:r>
              <a:rPr lang="en-US" dirty="0"/>
              <a:t>, SM </a:t>
            </a:r>
            <a:r>
              <a:rPr lang="en-US" dirty="0" err="1"/>
              <a:t>Eslami</a:t>
            </a:r>
            <a:r>
              <a:rPr lang="en-US" dirty="0"/>
              <a:t>… - </a:t>
            </a:r>
            <a:r>
              <a:rPr lang="en-US" dirty="0" err="1"/>
              <a:t>arXiv</a:t>
            </a:r>
            <a:r>
              <a:rPr lang="en-US" dirty="0"/>
              <a:t> preprint </a:t>
            </a:r>
            <a:r>
              <a:rPr lang="en-US" dirty="0" err="1"/>
              <a:t>arXiv</a:t>
            </a:r>
            <a:r>
              <a:rPr lang="en-US" dirty="0"/>
              <a:t> …, </a:t>
            </a:r>
            <a:r>
              <a:rPr lang="en-US" dirty="0" smtClean="0"/>
              <a:t>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992" y="2726938"/>
            <a:ext cx="4716016" cy="186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1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Reinforcement learning (RL)</a:t>
            </a:r>
          </a:p>
          <a:p>
            <a:pPr lvl="1"/>
            <a:r>
              <a:rPr lang="en-US" dirty="0" smtClean="0"/>
              <a:t>Select actions to maximize reward</a:t>
            </a:r>
          </a:p>
          <a:p>
            <a:pPr lvl="1"/>
            <a:r>
              <a:rPr lang="en-US" dirty="0" smtClean="0"/>
              <a:t>Latent space/ imagination: World </a:t>
            </a:r>
            <a:r>
              <a:rPr lang="en-US" dirty="0"/>
              <a:t>M</a:t>
            </a:r>
            <a:r>
              <a:rPr lang="en-US" dirty="0" smtClean="0"/>
              <a:t>odel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>
                <a:hlinkClick r:id="rId3"/>
              </a:rPr>
              <a:t>World models</a:t>
            </a:r>
            <a:endParaRPr lang="en-US" dirty="0"/>
          </a:p>
          <a:p>
            <a:r>
              <a:rPr lang="en-US" dirty="0"/>
              <a:t>D </a:t>
            </a:r>
            <a:r>
              <a:rPr lang="en-US" b="1" dirty="0"/>
              <a:t>Ha</a:t>
            </a:r>
            <a:r>
              <a:rPr lang="en-US" dirty="0"/>
              <a:t>, J </a:t>
            </a:r>
            <a:r>
              <a:rPr lang="en-US" dirty="0" err="1"/>
              <a:t>Schmidhuber</a:t>
            </a:r>
            <a:r>
              <a:rPr lang="en-US" dirty="0"/>
              <a:t> - </a:t>
            </a:r>
            <a:r>
              <a:rPr lang="en-US" dirty="0" err="1"/>
              <a:t>arXiv</a:t>
            </a:r>
            <a:r>
              <a:rPr lang="en-US" dirty="0"/>
              <a:t> preprint arXiv:1803.10122, </a:t>
            </a:r>
            <a:r>
              <a:rPr lang="en-US" dirty="0" smtClean="0"/>
              <a:t>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5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plan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41926"/>
          <a:ext cx="8229600" cy="1833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sz="1200" dirty="0" smtClean="0"/>
                        <a:t>April-May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June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200" dirty="0" smtClean="0"/>
                        <a:t>July-August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200" dirty="0" smtClean="0"/>
                        <a:t>September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sz="1200" dirty="0" smtClean="0"/>
                        <a:t>Literature review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200" dirty="0" smtClean="0"/>
                        <a:t>Pipeline</a:t>
                      </a:r>
                      <a:r>
                        <a:rPr lang="en-US" sz="1200" baseline="0" dirty="0" smtClean="0"/>
                        <a:t> design/</a:t>
                      </a:r>
                    </a:p>
                    <a:p>
                      <a:pPr latinLnBrk="0"/>
                      <a:r>
                        <a:rPr lang="en-US" sz="1200" dirty="0" smtClean="0"/>
                        <a:t>Baseline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200" dirty="0" smtClean="0"/>
                        <a:t>Verify/</a:t>
                      </a:r>
                      <a:r>
                        <a:rPr lang="en-US" sz="1200" baseline="0" dirty="0" smtClean="0"/>
                        <a:t> revise hypothesis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200" dirty="0" smtClean="0"/>
                        <a:t>Experiment/</a:t>
                      </a:r>
                      <a:r>
                        <a:rPr lang="en-US" sz="1200" baseline="0" dirty="0" smtClean="0"/>
                        <a:t> Paper writing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sz="1200" dirty="0" smtClean="0"/>
                        <a:t>Survey </a:t>
                      </a:r>
                    </a:p>
                    <a:p>
                      <a:pPr latinLnBrk="0"/>
                      <a:r>
                        <a:rPr lang="en-US" sz="1200" dirty="0" smtClean="0"/>
                        <a:t>- depth: 2D-3D problem</a:t>
                      </a:r>
                    </a:p>
                    <a:p>
                      <a:pPr latinLnBrk="0"/>
                      <a:r>
                        <a:rPr lang="en-US" sz="1200" dirty="0" smtClean="0"/>
                        <a:t>- Breath: tools</a:t>
                      </a:r>
                      <a:r>
                        <a:rPr lang="en-US" sz="1200" baseline="0" dirty="0" smtClean="0"/>
                        <a:t> and ideas in RL, GAN</a:t>
                      </a:r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200" dirty="0" smtClean="0"/>
                        <a:t>Select</a:t>
                      </a:r>
                      <a:r>
                        <a:rPr lang="en-US" sz="1200" baseline="0" dirty="0" smtClean="0"/>
                        <a:t> baseline work.</a:t>
                      </a:r>
                    </a:p>
                    <a:p>
                      <a:pPr latinLnBrk="0"/>
                      <a:r>
                        <a:rPr lang="en-US" sz="1200" dirty="0" smtClean="0"/>
                        <a:t>Design</a:t>
                      </a:r>
                      <a:r>
                        <a:rPr lang="en-US" sz="1200" baseline="0" dirty="0" smtClean="0"/>
                        <a:t> our pipeline.</a:t>
                      </a:r>
                    </a:p>
                    <a:p>
                      <a:pPr latinLnBrk="0"/>
                      <a:r>
                        <a:rPr lang="en-US" sz="1200" baseline="0" dirty="0" smtClean="0"/>
                        <a:t>Specify contributions.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200" dirty="0" smtClean="0"/>
                        <a:t>Implement baseline.</a:t>
                      </a:r>
                    </a:p>
                    <a:p>
                      <a:pPr latinLnBrk="0"/>
                      <a:r>
                        <a:rPr lang="en-US" sz="1200" dirty="0" smtClean="0"/>
                        <a:t>Connect</a:t>
                      </a:r>
                      <a:r>
                        <a:rPr lang="en-US" sz="1200" baseline="0" dirty="0" smtClean="0"/>
                        <a:t> modules as a whole.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200" dirty="0" smtClean="0"/>
                        <a:t>Run experiments. Compare to state-of-the</a:t>
                      </a:r>
                      <a:r>
                        <a:rPr lang="en-US" sz="1200" baseline="0" dirty="0" smtClean="0"/>
                        <a:t>-arts and baseline quantitatively and qualitatively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3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6"/>
    </mc:Choice>
    <mc:Fallback xmlns="">
      <p:transition spd="slow" advTm="111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and 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584"/>
            <a:ext cx="5915000" cy="3534643"/>
          </a:xfrm>
        </p:spPr>
        <p:txBody>
          <a:bodyPr/>
          <a:lstStyle/>
          <a:p>
            <a:r>
              <a:rPr lang="en-US" sz="1800" dirty="0" smtClean="0"/>
              <a:t>Motivation</a:t>
            </a:r>
          </a:p>
          <a:p>
            <a:pPr lvl="1"/>
            <a:r>
              <a:rPr lang="en-US" sz="1600" dirty="0" smtClean="0"/>
              <a:t>Designers plot in different format: sketch, CAD/3D, BIM</a:t>
            </a:r>
          </a:p>
          <a:p>
            <a:pPr lvl="1"/>
            <a:r>
              <a:rPr lang="en-US" sz="1600" dirty="0" smtClean="0"/>
              <a:t>Hand-crafted each stage from scratch</a:t>
            </a:r>
          </a:p>
          <a:p>
            <a:pPr lvl="1"/>
            <a:r>
              <a:rPr lang="en-US" sz="1600" dirty="0" smtClean="0"/>
              <a:t>Hard to iteratively redesign</a:t>
            </a:r>
          </a:p>
          <a:p>
            <a:r>
              <a:rPr lang="en-US" dirty="0" smtClean="0"/>
              <a:t>Problem description</a:t>
            </a:r>
          </a:p>
          <a:p>
            <a:pPr lvl="1"/>
            <a:r>
              <a:rPr lang="en-US" dirty="0" smtClean="0"/>
              <a:t>Input: floorplan, output: parametrized floorplan</a:t>
            </a:r>
          </a:p>
          <a:p>
            <a:pPr lvl="2"/>
            <a:r>
              <a:rPr lang="en-US" dirty="0" smtClean="0"/>
              <a:t>Prior work: rectangular assumption</a:t>
            </a:r>
          </a:p>
          <a:p>
            <a:pPr lvl="2"/>
            <a:r>
              <a:rPr lang="en-US" dirty="0" smtClean="0"/>
              <a:t>Use the idea of polygon-</a:t>
            </a:r>
            <a:r>
              <a:rPr lang="en-US" dirty="0" err="1" smtClean="0"/>
              <a:t>rnn</a:t>
            </a:r>
            <a:r>
              <a:rPr lang="en-US" dirty="0" smtClean="0"/>
              <a:t> to predict general shapes</a:t>
            </a:r>
            <a:endParaRPr lang="en-US" dirty="0"/>
          </a:p>
          <a:p>
            <a:pPr lvl="1"/>
            <a:r>
              <a:rPr lang="en-US" dirty="0"/>
              <a:t>Input: floorplan, output: CAD plots</a:t>
            </a:r>
          </a:p>
          <a:p>
            <a:pPr lvl="2"/>
            <a:r>
              <a:rPr lang="en-US" dirty="0"/>
              <a:t>Data: paired floorplan to CAD outputs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endParaRPr lang="en-US" sz="1867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12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5603577"/>
              </p:ext>
            </p:extLst>
          </p:nvPr>
        </p:nvGraphicFramePr>
        <p:xfrm>
          <a:off x="6156176" y="1943343"/>
          <a:ext cx="2809059" cy="1996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020645" y="2467573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High-level</a:t>
            </a:r>
            <a:endParaRPr 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6156176" y="3995291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Detailed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633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formulation (temp.)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Architecture 2D drawings (pixel)</a:t>
            </a:r>
          </a:p>
          <a:p>
            <a:r>
              <a:rPr lang="en-US" dirty="0"/>
              <a:t>output: </a:t>
            </a:r>
            <a:r>
              <a:rPr lang="en-US" dirty="0" smtClean="0"/>
              <a:t>programs (3D elements: e.g. walls</a:t>
            </a:r>
            <a:r>
              <a:rPr lang="en-US" dirty="0"/>
              <a:t>, windows, doors, </a:t>
            </a:r>
            <a:r>
              <a:rPr lang="en-US" dirty="0" smtClean="0"/>
              <a:t>furniture)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475656" y="2643758"/>
            <a:ext cx="6086058" cy="1482000"/>
            <a:chOff x="1492967" y="2335800"/>
            <a:chExt cx="6086058" cy="1482000"/>
          </a:xfrm>
        </p:grpSpPr>
        <p:sp>
          <p:nvSpPr>
            <p:cNvPr id="13" name="Google Shape;106;p17"/>
            <p:cNvSpPr/>
            <p:nvPr/>
          </p:nvSpPr>
          <p:spPr>
            <a:xfrm>
              <a:off x="1492967" y="2550983"/>
              <a:ext cx="1461900" cy="103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Image: </a:t>
              </a:r>
            </a:p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2D drawing</a:t>
              </a:r>
              <a:endParaRPr sz="1400" kern="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7;p17"/>
            <p:cNvSpPr/>
            <p:nvPr/>
          </p:nvSpPr>
          <p:spPr>
            <a:xfrm>
              <a:off x="3585150" y="2335800"/>
              <a:ext cx="2086800" cy="148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Modules</a:t>
              </a:r>
              <a:endParaRPr sz="1400" kern="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" name="Google Shape;109;p17"/>
            <p:cNvCxnSpPr>
              <a:stCxn id="13" idx="3"/>
              <a:endCxn id="14" idx="1"/>
            </p:cNvCxnSpPr>
            <p:nvPr/>
          </p:nvCxnSpPr>
          <p:spPr>
            <a:xfrm>
              <a:off x="2954867" y="3069383"/>
              <a:ext cx="630283" cy="7417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112;p17"/>
            <p:cNvSpPr/>
            <p:nvPr/>
          </p:nvSpPr>
          <p:spPr>
            <a:xfrm>
              <a:off x="6230225" y="2622991"/>
              <a:ext cx="1348800" cy="8937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sz="14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Programs</a:t>
              </a:r>
              <a:endParaRPr sz="1400" kern="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" name="Google Shape;113;p17"/>
            <p:cNvCxnSpPr/>
            <p:nvPr/>
          </p:nvCxnSpPr>
          <p:spPr>
            <a:xfrm>
              <a:off x="5671925" y="3069841"/>
              <a:ext cx="558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5910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43758"/>
            <a:ext cx="1731049" cy="167112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024208"/>
            <a:ext cx="1997641" cy="115212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5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10598" y="1275606"/>
            <a:ext cx="7616978" cy="1080120"/>
            <a:chOff x="710598" y="1275606"/>
            <a:chExt cx="7616978" cy="1080120"/>
          </a:xfrm>
        </p:grpSpPr>
        <p:grpSp>
          <p:nvGrpSpPr>
            <p:cNvPr id="8" name="Group 7"/>
            <p:cNvGrpSpPr/>
            <p:nvPr/>
          </p:nvGrpSpPr>
          <p:grpSpPr>
            <a:xfrm>
              <a:off x="710598" y="1301703"/>
              <a:ext cx="4328505" cy="1054023"/>
              <a:chOff x="1492967" y="2335800"/>
              <a:chExt cx="6086058" cy="1482000"/>
            </a:xfrm>
          </p:grpSpPr>
          <p:sp>
            <p:nvSpPr>
              <p:cNvPr id="9" name="Google Shape;106;p17"/>
              <p:cNvSpPr/>
              <p:nvPr/>
            </p:nvSpPr>
            <p:spPr>
              <a:xfrm>
                <a:off x="1492967" y="2550983"/>
                <a:ext cx="1461900" cy="1036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 latinLnBrk="0">
                  <a:buClr>
                    <a:srgbClr val="000000"/>
                  </a:buClr>
                  <a:buFont typeface="Arial"/>
                  <a:buNone/>
                </a:pPr>
                <a:r>
                  <a:rPr lang="en-US" altLang="zh-TW" sz="1200" kern="0" dirty="0" smtClean="0">
                    <a:solidFill>
                      <a:srgbClr val="000000"/>
                    </a:solidFill>
                    <a:ea typeface="Arial"/>
                    <a:cs typeface="Arial"/>
                    <a:sym typeface="Arial"/>
                  </a:rPr>
                  <a:t>Image: </a:t>
                </a:r>
              </a:p>
              <a:p>
                <a:pPr algn="ctr" latinLnBrk="0">
                  <a:buClr>
                    <a:srgbClr val="000000"/>
                  </a:buClr>
                  <a:buFont typeface="Arial"/>
                  <a:buNone/>
                </a:pPr>
                <a:r>
                  <a:rPr lang="en-US" altLang="zh-TW" sz="1200" kern="0" dirty="0" smtClean="0">
                    <a:solidFill>
                      <a:srgbClr val="000000"/>
                    </a:solidFill>
                    <a:ea typeface="Arial"/>
                    <a:cs typeface="Arial"/>
                    <a:sym typeface="Arial"/>
                  </a:rPr>
                  <a:t>2D drawing</a:t>
                </a:r>
                <a:endParaRPr sz="1200" kern="0" dirty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07;p17"/>
              <p:cNvSpPr/>
              <p:nvPr/>
            </p:nvSpPr>
            <p:spPr>
              <a:xfrm>
                <a:off x="3585150" y="2335800"/>
                <a:ext cx="2086800" cy="14820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 latinLnBrk="0">
                  <a:buClr>
                    <a:srgbClr val="000000"/>
                  </a:buClr>
                  <a:buFont typeface="Arial"/>
                  <a:buNone/>
                </a:pPr>
                <a:r>
                  <a:rPr lang="en-US" altLang="zh-TW" sz="1200" kern="0" dirty="0">
                    <a:solidFill>
                      <a:srgbClr val="000000"/>
                    </a:solidFill>
                    <a:ea typeface="Arial"/>
                    <a:cs typeface="Arial"/>
                    <a:sym typeface="Arial"/>
                  </a:rPr>
                  <a:t>Modules</a:t>
                </a:r>
                <a:endParaRPr sz="1200" kern="0" dirty="0">
                  <a:solidFill>
                    <a:srgbClr val="000000"/>
                  </a:solidFill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" name="Google Shape;109;p17"/>
              <p:cNvCxnSpPr/>
              <p:nvPr/>
            </p:nvCxnSpPr>
            <p:spPr>
              <a:xfrm>
                <a:off x="2954867" y="3069383"/>
                <a:ext cx="630283" cy="741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2" name="Google Shape;112;p17"/>
              <p:cNvSpPr/>
              <p:nvPr/>
            </p:nvSpPr>
            <p:spPr>
              <a:xfrm>
                <a:off x="6230225" y="2622991"/>
                <a:ext cx="1348800" cy="893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 latinLnBrk="0">
                  <a:buClr>
                    <a:srgbClr val="000000"/>
                  </a:buClr>
                  <a:buFont typeface="Arial"/>
                  <a:buNone/>
                </a:pPr>
                <a:r>
                  <a:rPr lang="en-US" sz="1200" dirty="0">
                    <a:sym typeface="Arial"/>
                  </a:rPr>
                  <a:t>Programs</a:t>
                </a:r>
                <a:endParaRPr sz="1200" dirty="0">
                  <a:sym typeface="Arial"/>
                </a:endParaRPr>
              </a:p>
            </p:txBody>
          </p:sp>
          <p:cxnSp>
            <p:nvCxnSpPr>
              <p:cNvPr id="13" name="Google Shape;113;p17"/>
              <p:cNvCxnSpPr/>
              <p:nvPr/>
            </p:nvCxnSpPr>
            <p:spPr>
              <a:xfrm>
                <a:off x="5671925" y="3069841"/>
                <a:ext cx="55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16" name="Google Shape;107;p17"/>
            <p:cNvSpPr/>
            <p:nvPr/>
          </p:nvSpPr>
          <p:spPr>
            <a:xfrm>
              <a:off x="5487066" y="1275606"/>
              <a:ext cx="1484167" cy="1054023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2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Renderer</a:t>
              </a:r>
              <a:endParaRPr sz="1200" kern="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" name="Google Shape;109;p17"/>
            <p:cNvCxnSpPr/>
            <p:nvPr/>
          </p:nvCxnSpPr>
          <p:spPr>
            <a:xfrm>
              <a:off x="5038798" y="1797342"/>
              <a:ext cx="448268" cy="527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" name="Google Shape;112;p17"/>
            <p:cNvSpPr/>
            <p:nvPr/>
          </p:nvSpPr>
          <p:spPr>
            <a:xfrm>
              <a:off x="7368287" y="1479861"/>
              <a:ext cx="959289" cy="635614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sz="1200" dirty="0" smtClean="0">
                  <a:sym typeface="Arial"/>
                </a:rPr>
                <a:t>Shapes</a:t>
              </a:r>
              <a:endParaRPr sz="1200" dirty="0">
                <a:sym typeface="Arial"/>
              </a:endParaRPr>
            </a:p>
          </p:txBody>
        </p:sp>
        <p:cxnSp>
          <p:nvCxnSpPr>
            <p:cNvPr id="19" name="Google Shape;113;p17"/>
            <p:cNvCxnSpPr/>
            <p:nvPr/>
          </p:nvCxnSpPr>
          <p:spPr>
            <a:xfrm>
              <a:off x="6971215" y="1797668"/>
              <a:ext cx="397072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8935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Unsupervised Image to Sequence Translation with Canvas-Drawer Networks</a:t>
            </a:r>
            <a:endParaRPr lang="en-US" sz="2000" dirty="0"/>
          </a:p>
          <a:p>
            <a:pPr lvl="1"/>
            <a:r>
              <a:rPr lang="en-US" sz="1800" dirty="0"/>
              <a:t>K </a:t>
            </a:r>
            <a:r>
              <a:rPr lang="en-US" sz="1800" dirty="0" err="1"/>
              <a:t>Frans</a:t>
            </a:r>
            <a:r>
              <a:rPr lang="en-US" sz="1800" dirty="0"/>
              <a:t>, CY Cheng - </a:t>
            </a:r>
            <a:r>
              <a:rPr lang="en-US" sz="1800" dirty="0" err="1"/>
              <a:t>arXiv</a:t>
            </a:r>
            <a:r>
              <a:rPr lang="en-US" sz="1800" dirty="0"/>
              <a:t> preprint arXiv:1809.08340, 2018</a:t>
            </a:r>
          </a:p>
          <a:p>
            <a:r>
              <a:rPr lang="en-US" sz="2000" dirty="0">
                <a:hlinkClick r:id="rId3"/>
              </a:rPr>
              <a:t>Learning to Infer and Execute 3D Shape Programs</a:t>
            </a:r>
            <a:endParaRPr lang="en-US" sz="2000" dirty="0"/>
          </a:p>
          <a:p>
            <a:pPr lvl="1"/>
            <a:r>
              <a:rPr lang="en-US" sz="1800" dirty="0"/>
              <a:t>Y Tian, A Luo, X Sun, K Ellis, WT Freeman… - </a:t>
            </a:r>
            <a:r>
              <a:rPr lang="en-US" sz="1800" dirty="0" err="1"/>
              <a:t>arXiv</a:t>
            </a:r>
            <a:r>
              <a:rPr lang="en-US" sz="1800" dirty="0"/>
              <a:t> preprint </a:t>
            </a:r>
            <a:r>
              <a:rPr lang="en-US" sz="1800" dirty="0" err="1"/>
              <a:t>arXiv</a:t>
            </a:r>
            <a:r>
              <a:rPr lang="en-US" sz="1800" dirty="0"/>
              <a:t> …, 2019</a:t>
            </a:r>
          </a:p>
          <a:p>
            <a:r>
              <a:rPr lang="en-US" sz="2000" dirty="0">
                <a:hlinkClick r:id="rId4"/>
              </a:rPr>
              <a:t>Synthesizing programs for images using reinforced adversarial learning</a:t>
            </a:r>
            <a:endParaRPr lang="en-US" sz="2000" dirty="0"/>
          </a:p>
          <a:p>
            <a:pPr lvl="1"/>
            <a:r>
              <a:rPr lang="en-US" sz="1600" dirty="0"/>
              <a:t>Y </a:t>
            </a:r>
            <a:r>
              <a:rPr lang="en-US" sz="1600" dirty="0" err="1"/>
              <a:t>Ganin</a:t>
            </a:r>
            <a:r>
              <a:rPr lang="en-US" sz="1600" dirty="0"/>
              <a:t>, T Kulkarni, I </a:t>
            </a:r>
            <a:r>
              <a:rPr lang="en-US" sz="1600" dirty="0" err="1"/>
              <a:t>Babuschkin</a:t>
            </a:r>
            <a:r>
              <a:rPr lang="en-US" sz="1600" dirty="0"/>
              <a:t>, SM </a:t>
            </a:r>
            <a:r>
              <a:rPr lang="en-US" sz="1600" dirty="0" err="1"/>
              <a:t>Eslami</a:t>
            </a:r>
            <a:r>
              <a:rPr lang="en-US" sz="1600" dirty="0"/>
              <a:t>… - </a:t>
            </a:r>
            <a:r>
              <a:rPr lang="en-US" sz="1600" dirty="0" err="1"/>
              <a:t>arXiv</a:t>
            </a:r>
            <a:r>
              <a:rPr lang="en-US" sz="1600" dirty="0"/>
              <a:t> preprint </a:t>
            </a:r>
            <a:r>
              <a:rPr lang="en-US" sz="1600" dirty="0" err="1" smtClean="0"/>
              <a:t>arXiv</a:t>
            </a:r>
            <a:r>
              <a:rPr lang="en-US" sz="1600" dirty="0"/>
              <a:t> …, </a:t>
            </a:r>
            <a:r>
              <a:rPr lang="en-US" sz="1600" dirty="0" smtClean="0"/>
              <a:t>2018</a:t>
            </a:r>
            <a:endParaRPr lang="en-US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1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previous works: encoder/ planner/ decoder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oogle Shape;134;p20"/>
          <p:cNvGrpSpPr/>
          <p:nvPr/>
        </p:nvGrpSpPr>
        <p:grpSpPr>
          <a:xfrm>
            <a:off x="457200" y="1550791"/>
            <a:ext cx="8229600" cy="478147"/>
            <a:chOff x="311700" y="1116853"/>
            <a:chExt cx="8229600" cy="478147"/>
          </a:xfrm>
        </p:grpSpPr>
        <p:sp>
          <p:nvSpPr>
            <p:cNvPr id="7" name="Google Shape;135;p20"/>
            <p:cNvSpPr/>
            <p:nvPr/>
          </p:nvSpPr>
          <p:spPr>
            <a:xfrm>
              <a:off x="311700" y="1129700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Input</a:t>
              </a:r>
              <a:endParaRPr sz="1400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36;p20"/>
            <p:cNvSpPr/>
            <p:nvPr/>
          </p:nvSpPr>
          <p:spPr>
            <a:xfrm>
              <a:off x="2081550" y="1129700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Encoder</a:t>
              </a:r>
              <a:endParaRPr sz="1400" kern="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37;p20"/>
            <p:cNvSpPr/>
            <p:nvPr/>
          </p:nvSpPr>
          <p:spPr>
            <a:xfrm>
              <a:off x="3851400" y="1116853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Planner</a:t>
              </a:r>
              <a:endParaRPr sz="1400" kern="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38;p20"/>
            <p:cNvSpPr/>
            <p:nvPr/>
          </p:nvSpPr>
          <p:spPr>
            <a:xfrm>
              <a:off x="5621250" y="1129700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Decoder</a:t>
              </a:r>
              <a:endParaRPr sz="1400" kern="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40;p20"/>
            <p:cNvSpPr/>
            <p:nvPr/>
          </p:nvSpPr>
          <p:spPr>
            <a:xfrm>
              <a:off x="7391100" y="1129700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Output</a:t>
              </a:r>
              <a:endParaRPr sz="1400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292;p29"/>
          <p:cNvSpPr/>
          <p:nvPr/>
        </p:nvSpPr>
        <p:spPr>
          <a:xfrm>
            <a:off x="356550" y="1457438"/>
            <a:ext cx="13515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" name="Google Shape;142;p20"/>
          <p:cNvSpPr/>
          <p:nvPr/>
        </p:nvSpPr>
        <p:spPr>
          <a:xfrm>
            <a:off x="343781" y="2274842"/>
            <a:ext cx="1510820" cy="51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altLang="zh-TW" sz="14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Image </a:t>
            </a:r>
            <a:r>
              <a:rPr lang="en-US" altLang="zh-TW" sz="1400" kern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floorplan: </a:t>
            </a:r>
            <a:endParaRPr sz="1400" kern="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</a:t>
            </a:r>
            <a:r>
              <a:rPr lang="en-US" altLang="zh-TW" sz="1400" kern="0" baseline="-25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</a:t>
            </a:r>
            <a:endParaRPr sz="1400" kern="0" baseline="-25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6" y="2893124"/>
            <a:ext cx="1731049" cy="16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0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previous works: encoder/ planner/ decoder</a:t>
            </a:r>
          </a:p>
          <a:p>
            <a:endParaRPr lang="en-US" dirty="0"/>
          </a:p>
          <a:p>
            <a:endParaRPr lang="en-US" dirty="0" smtClean="0"/>
          </a:p>
          <a:p>
            <a:pPr lvl="8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Latent space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World Model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oogle Shape;134;p20"/>
          <p:cNvGrpSpPr/>
          <p:nvPr/>
        </p:nvGrpSpPr>
        <p:grpSpPr>
          <a:xfrm>
            <a:off x="457200" y="1550791"/>
            <a:ext cx="8229600" cy="478147"/>
            <a:chOff x="311700" y="1116853"/>
            <a:chExt cx="8229600" cy="478147"/>
          </a:xfrm>
        </p:grpSpPr>
        <p:sp>
          <p:nvSpPr>
            <p:cNvPr id="7" name="Google Shape;135;p20"/>
            <p:cNvSpPr/>
            <p:nvPr/>
          </p:nvSpPr>
          <p:spPr>
            <a:xfrm>
              <a:off x="311700" y="1129700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Input</a:t>
              </a:r>
              <a:endParaRPr sz="1400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36;p20"/>
            <p:cNvSpPr/>
            <p:nvPr/>
          </p:nvSpPr>
          <p:spPr>
            <a:xfrm>
              <a:off x="2081550" y="1129700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Encoder</a:t>
              </a:r>
              <a:endParaRPr sz="1400" kern="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37;p20"/>
            <p:cNvSpPr/>
            <p:nvPr/>
          </p:nvSpPr>
          <p:spPr>
            <a:xfrm>
              <a:off x="3851400" y="1116853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Planner</a:t>
              </a:r>
              <a:endParaRPr sz="1400" kern="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38;p20"/>
            <p:cNvSpPr/>
            <p:nvPr/>
          </p:nvSpPr>
          <p:spPr>
            <a:xfrm>
              <a:off x="5621250" y="1129700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Decoder</a:t>
              </a:r>
              <a:endParaRPr sz="1400" kern="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40;p20"/>
            <p:cNvSpPr/>
            <p:nvPr/>
          </p:nvSpPr>
          <p:spPr>
            <a:xfrm>
              <a:off x="7391100" y="1129700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Output</a:t>
              </a:r>
              <a:endParaRPr sz="1400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292;p29"/>
          <p:cNvSpPr/>
          <p:nvPr/>
        </p:nvSpPr>
        <p:spPr>
          <a:xfrm>
            <a:off x="2137845" y="1454070"/>
            <a:ext cx="13515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" name="Google Shape;142;p20"/>
          <p:cNvSpPr/>
          <p:nvPr/>
        </p:nvSpPr>
        <p:spPr>
          <a:xfrm>
            <a:off x="2125076" y="2271474"/>
            <a:ext cx="1510820" cy="51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altLang="zh-TW" sz="14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Conv, VAE</a:t>
            </a:r>
            <a:endParaRPr sz="1400" kern="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486" y="2893478"/>
            <a:ext cx="2620030" cy="110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previous works: encoder/ planner/ decoder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Change domain</a:t>
            </a:r>
          </a:p>
          <a:p>
            <a:pPr lvl="1"/>
            <a:r>
              <a:rPr lang="en-US" dirty="0" smtClean="0"/>
              <a:t>actions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Learning to Infer and Execute 3D Shape Programs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9</a:t>
            </a:fld>
            <a:endParaRPr lang="en-US"/>
          </a:p>
        </p:txBody>
      </p:sp>
      <p:grpSp>
        <p:nvGrpSpPr>
          <p:cNvPr id="6" name="Google Shape;134;p20"/>
          <p:cNvGrpSpPr/>
          <p:nvPr/>
        </p:nvGrpSpPr>
        <p:grpSpPr>
          <a:xfrm>
            <a:off x="457200" y="1550791"/>
            <a:ext cx="8229600" cy="478147"/>
            <a:chOff x="311700" y="1116853"/>
            <a:chExt cx="8229600" cy="478147"/>
          </a:xfrm>
        </p:grpSpPr>
        <p:sp>
          <p:nvSpPr>
            <p:cNvPr id="7" name="Google Shape;135;p20"/>
            <p:cNvSpPr/>
            <p:nvPr/>
          </p:nvSpPr>
          <p:spPr>
            <a:xfrm>
              <a:off x="311700" y="1129700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Input</a:t>
              </a:r>
              <a:endParaRPr sz="1400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36;p20"/>
            <p:cNvSpPr/>
            <p:nvPr/>
          </p:nvSpPr>
          <p:spPr>
            <a:xfrm>
              <a:off x="2081550" y="1129700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Encoder</a:t>
              </a:r>
              <a:endParaRPr sz="1400" kern="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37;p20"/>
            <p:cNvSpPr/>
            <p:nvPr/>
          </p:nvSpPr>
          <p:spPr>
            <a:xfrm>
              <a:off x="3851400" y="1116853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Planner</a:t>
              </a:r>
              <a:endParaRPr sz="1400" kern="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38;p20"/>
            <p:cNvSpPr/>
            <p:nvPr/>
          </p:nvSpPr>
          <p:spPr>
            <a:xfrm>
              <a:off x="5621250" y="1129700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 dirty="0" smtClea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Decoder</a:t>
              </a:r>
              <a:endParaRPr sz="1400" kern="0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40;p20"/>
            <p:cNvSpPr/>
            <p:nvPr/>
          </p:nvSpPr>
          <p:spPr>
            <a:xfrm>
              <a:off x="7391100" y="1129700"/>
              <a:ext cx="1150200" cy="4653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en-US" altLang="zh-TW" sz="1400" kern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Output</a:t>
              </a:r>
              <a:endParaRPr sz="1400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292;p29"/>
          <p:cNvSpPr/>
          <p:nvPr/>
        </p:nvSpPr>
        <p:spPr>
          <a:xfrm>
            <a:off x="3923928" y="1430798"/>
            <a:ext cx="1351500" cy="67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" name="Google Shape;142;p20"/>
          <p:cNvSpPr/>
          <p:nvPr/>
        </p:nvSpPr>
        <p:spPr>
          <a:xfrm>
            <a:off x="3911159" y="2248202"/>
            <a:ext cx="1510820" cy="51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sz="14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LSTM</a:t>
            </a:r>
            <a:endParaRPr sz="1400" kern="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5" name="Picture 4" descr="https://paper-attachments.dropbox.com/s_F492266DB54C4BF6EF4498336B662D4D3FC2C20F3F382380F7953293A6763C5C_1552692695120_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50" y="2826905"/>
            <a:ext cx="4487756" cy="174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292;p29"/>
          <p:cNvSpPr/>
          <p:nvPr/>
        </p:nvSpPr>
        <p:spPr>
          <a:xfrm>
            <a:off x="3896250" y="2931790"/>
            <a:ext cx="1755870" cy="1701209"/>
          </a:xfrm>
          <a:prstGeom prst="roundRect">
            <a:avLst>
              <a:gd name="adj" fmla="val 7827"/>
            </a:avLst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813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7290</TotalTime>
  <Words>1009</Words>
  <Application>Microsoft Macintosh PowerPoint</Application>
  <PresentationFormat>On-screen Show (16:9)</PresentationFormat>
  <Paragraphs>281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Wingdings</vt:lpstr>
      <vt:lpstr>맑은 고딕</vt:lpstr>
      <vt:lpstr>Arial</vt:lpstr>
      <vt:lpstr>Office Theme</vt:lpstr>
      <vt:lpstr>Custom Design</vt:lpstr>
      <vt:lpstr>Program synthesis</vt:lpstr>
      <vt:lpstr>Outlines</vt:lpstr>
      <vt:lpstr>Motivation and problem description</vt:lpstr>
      <vt:lpstr>Problem formulation (temp.)</vt:lpstr>
      <vt:lpstr>Example</vt:lpstr>
      <vt:lpstr>Related work</vt:lpstr>
      <vt:lpstr>Method overview</vt:lpstr>
      <vt:lpstr>Method overview</vt:lpstr>
      <vt:lpstr>Method overview</vt:lpstr>
      <vt:lpstr>Method overview</vt:lpstr>
      <vt:lpstr>Method overview</vt:lpstr>
      <vt:lpstr>Discussion</vt:lpstr>
      <vt:lpstr>Useful tools</vt:lpstr>
      <vt:lpstr>PowerPoint Presentation</vt:lpstr>
      <vt:lpstr>Datasets</vt:lpstr>
      <vt:lpstr>PowerPoint Presentation</vt:lpstr>
      <vt:lpstr>Input: floorplan, output: parametrized floorplan</vt:lpstr>
      <vt:lpstr>Our method</vt:lpstr>
      <vt:lpstr>Our method</vt:lpstr>
      <vt:lpstr>Input: floorplan, output: parametrized floorplan</vt:lpstr>
      <vt:lpstr>Thank you</vt:lpstr>
      <vt:lpstr>Backup</vt:lpstr>
      <vt:lpstr>Unsupervised Image to Sequence Translation with Canvas-Drawer Networks</vt:lpstr>
      <vt:lpstr>Learning to Infer and Execute 3D Shape Programs</vt:lpstr>
      <vt:lpstr>Synthesizing programs for images using reinforced adversarial learning</vt:lpstr>
      <vt:lpstr>Others </vt:lpstr>
      <vt:lpstr>Working plan</vt:lpstr>
    </vt:vector>
  </TitlesOfParts>
  <Company>Microsoft Corporation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Eric Jau</cp:lastModifiedBy>
  <cp:revision>362</cp:revision>
  <cp:lastPrinted>2019-05-29T05:24:53Z</cp:lastPrinted>
  <dcterms:created xsi:type="dcterms:W3CDTF">2014-04-01T16:27:38Z</dcterms:created>
  <dcterms:modified xsi:type="dcterms:W3CDTF">2019-06-03T16:20:44Z</dcterms:modified>
</cp:coreProperties>
</file>